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72" r:id="rId9"/>
    <p:sldId id="263" r:id="rId10"/>
    <p:sldId id="271" r:id="rId11"/>
    <p:sldId id="265" r:id="rId12"/>
    <p:sldId id="264" r:id="rId13"/>
    <p:sldId id="266" r:id="rId14"/>
    <p:sldId id="267" r:id="rId15"/>
    <p:sldId id="268" r:id="rId16"/>
    <p:sldId id="269" r:id="rId17"/>
    <p:sldId id="275" r:id="rId18"/>
    <p:sldId id="270" r:id="rId19"/>
    <p:sldId id="273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lantillaW10" initials="p" lastIdx="2" clrIdx="0">
    <p:extLst>
      <p:ext uri="{19B8F6BF-5375-455C-9EA6-DF929625EA0E}">
        <p15:presenceInfo xmlns:p15="http://schemas.microsoft.com/office/powerpoint/2012/main" userId="plantillaW10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9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37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19AC9-1A76-4336-A331-C520296670E0}" type="datetimeFigureOut">
              <a:rPr lang="es-ES" smtClean="0"/>
              <a:t>19/01/2022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6AE00-E59A-4229-9B08-FE3946CCD5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9894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19AC9-1A76-4336-A331-C520296670E0}" type="datetimeFigureOut">
              <a:rPr lang="es-ES" smtClean="0"/>
              <a:t>19/01/2022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6AE00-E59A-4229-9B08-FE3946CCD5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1621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19AC9-1A76-4336-A331-C520296670E0}" type="datetimeFigureOut">
              <a:rPr lang="es-ES" smtClean="0"/>
              <a:t>19/01/2022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6AE00-E59A-4229-9B08-FE3946CCD5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328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19AC9-1A76-4336-A331-C520296670E0}" type="datetimeFigureOut">
              <a:rPr lang="es-ES" smtClean="0"/>
              <a:t>19/01/2022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6AE00-E59A-4229-9B08-FE3946CCD5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0947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19AC9-1A76-4336-A331-C520296670E0}" type="datetimeFigureOut">
              <a:rPr lang="es-ES" smtClean="0"/>
              <a:t>19/01/2022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6AE00-E59A-4229-9B08-FE3946CCD5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4836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19AC9-1A76-4336-A331-C520296670E0}" type="datetimeFigureOut">
              <a:rPr lang="es-ES" smtClean="0"/>
              <a:t>19/01/2022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6AE00-E59A-4229-9B08-FE3946CCD5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0293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19AC9-1A76-4336-A331-C520296670E0}" type="datetimeFigureOut">
              <a:rPr lang="es-ES" smtClean="0"/>
              <a:t>19/01/2022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6AE00-E59A-4229-9B08-FE3946CCD5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450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19AC9-1A76-4336-A331-C520296670E0}" type="datetimeFigureOut">
              <a:rPr lang="es-ES" smtClean="0"/>
              <a:t>19/01/2022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6AE00-E59A-4229-9B08-FE3946CCD5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0778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19AC9-1A76-4336-A331-C520296670E0}" type="datetimeFigureOut">
              <a:rPr lang="es-ES" smtClean="0"/>
              <a:t>19/01/2022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6AE00-E59A-4229-9B08-FE3946CCD5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5755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19AC9-1A76-4336-A331-C520296670E0}" type="datetimeFigureOut">
              <a:rPr lang="es-ES" smtClean="0"/>
              <a:t>19/01/2022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6AE00-E59A-4229-9B08-FE3946CCD5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165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19AC9-1A76-4336-A331-C520296670E0}" type="datetimeFigureOut">
              <a:rPr lang="es-ES" smtClean="0"/>
              <a:t>19/01/2022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6AE00-E59A-4229-9B08-FE3946CCD5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2225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A19AC9-1A76-4336-A331-C520296670E0}" type="datetimeFigureOut">
              <a:rPr lang="es-ES" smtClean="0"/>
              <a:t>19/01/2022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6AE00-E59A-4229-9B08-FE3946CCD5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0719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299854" y="3038764"/>
            <a:ext cx="85805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i="1" dirty="0" smtClean="0"/>
              <a:t>QC </a:t>
            </a:r>
            <a:r>
              <a:rPr lang="es-ES" sz="3200" i="1" dirty="0" err="1" smtClean="0"/>
              <a:t>metric</a:t>
            </a:r>
            <a:r>
              <a:rPr lang="es-ES" sz="3200" i="1" dirty="0" smtClean="0"/>
              <a:t> Single </a:t>
            </a:r>
            <a:r>
              <a:rPr lang="es-ES" sz="3200" i="1" dirty="0" err="1" smtClean="0"/>
              <a:t>cell</a:t>
            </a:r>
            <a:r>
              <a:rPr lang="es-ES" sz="3200" i="1" dirty="0" smtClean="0"/>
              <a:t> </a:t>
            </a:r>
            <a:r>
              <a:rPr lang="es-ES" sz="3200" i="1" dirty="0" err="1" smtClean="0"/>
              <a:t>multiom</a:t>
            </a:r>
            <a:endParaRPr lang="es-ES" sz="3200" i="1" dirty="0"/>
          </a:p>
        </p:txBody>
      </p:sp>
      <p:sp>
        <p:nvSpPr>
          <p:cNvPr id="4" name="CuadroTexto 3"/>
          <p:cNvSpPr txBox="1"/>
          <p:nvPr/>
        </p:nvSpPr>
        <p:spPr>
          <a:xfrm>
            <a:off x="9060873" y="5883564"/>
            <a:ext cx="3038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Miren </a:t>
            </a:r>
            <a:r>
              <a:rPr lang="es-ES" dirty="0" err="1" smtClean="0"/>
              <a:t>Lasaga</a:t>
            </a:r>
            <a:endParaRPr lang="es-ES" dirty="0" smtClean="0"/>
          </a:p>
          <a:p>
            <a:pPr algn="r"/>
            <a:r>
              <a:rPr lang="es-ES" dirty="0" smtClean="0"/>
              <a:t>25/11/2021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8657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9134375" y="32084"/>
            <a:ext cx="4042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percentage</a:t>
            </a:r>
            <a:r>
              <a:rPr lang="es-ES" dirty="0" smtClean="0"/>
              <a:t>=</a:t>
            </a:r>
            <a:r>
              <a:rPr lang="es-ES" dirty="0" err="1" smtClean="0"/>
              <a:t>nFeature</a:t>
            </a:r>
            <a:r>
              <a:rPr lang="es-ES" dirty="0" smtClean="0"/>
              <a:t>/</a:t>
            </a:r>
            <a:r>
              <a:rPr lang="es-ES" dirty="0" err="1" smtClean="0"/>
              <a:t>nCounts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124097" y="78377"/>
            <a:ext cx="331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 err="1" smtClean="0"/>
              <a:t>Including</a:t>
            </a:r>
            <a:r>
              <a:rPr lang="es-ES" i="1" dirty="0" smtClean="0"/>
              <a:t> single RNA</a:t>
            </a:r>
            <a:endParaRPr lang="es-ES" i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74" y="1489165"/>
            <a:ext cx="5779532" cy="407887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b="740"/>
          <a:stretch/>
        </p:blipFill>
        <p:spPr>
          <a:xfrm>
            <a:off x="6369881" y="1581832"/>
            <a:ext cx="5579092" cy="387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50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305" y="420094"/>
            <a:ext cx="8613389" cy="601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78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79" y="1221871"/>
            <a:ext cx="4692488" cy="471694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968" y="1035747"/>
            <a:ext cx="5044797" cy="503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1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639" y="978490"/>
            <a:ext cx="5621543" cy="5607037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9070109" y="0"/>
            <a:ext cx="378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Gene_peak_ratio</a:t>
            </a:r>
            <a:r>
              <a:rPr lang="es-ES" dirty="0" smtClean="0"/>
              <a:t>=genes/</a:t>
            </a:r>
            <a:r>
              <a:rPr lang="es-ES" dirty="0" err="1" smtClean="0"/>
              <a:t>peaks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7493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961"/>
          <a:stretch/>
        </p:blipFill>
        <p:spPr>
          <a:xfrm>
            <a:off x="174566" y="939337"/>
            <a:ext cx="6040767" cy="3833899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60309" y="257695"/>
            <a:ext cx="283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MM_HR_295303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29746"/>
            <a:ext cx="6034780" cy="4231665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286026" y="257695"/>
            <a:ext cx="1781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MM_HR_907052</a:t>
            </a:r>
          </a:p>
        </p:txBody>
      </p:sp>
    </p:spTree>
    <p:extLst>
      <p:ext uri="{BB962C8B-B14F-4D97-AF65-F5344CB8AC3E}">
        <p14:creationId xmlns:p14="http://schemas.microsoft.com/office/powerpoint/2010/main" val="276077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37" y="980901"/>
            <a:ext cx="5891863" cy="403401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62889" y="185251"/>
            <a:ext cx="2140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MM_no_HR_937961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043" y="1066499"/>
            <a:ext cx="6105957" cy="3862814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6330727" y="185251"/>
            <a:ext cx="217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smouldering_594489</a:t>
            </a:r>
          </a:p>
        </p:txBody>
      </p:sp>
    </p:spTree>
    <p:extLst>
      <p:ext uri="{BB962C8B-B14F-4D97-AF65-F5344CB8AC3E}">
        <p14:creationId xmlns:p14="http://schemas.microsoft.com/office/powerpoint/2010/main" val="136919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62889" y="185251"/>
            <a:ext cx="1422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/>
              <a:t>Fresh</a:t>
            </a:r>
            <a:r>
              <a:rPr lang="es-ES" dirty="0" smtClean="0"/>
              <a:t> </a:t>
            </a:r>
            <a:r>
              <a:rPr lang="es-ES" dirty="0" err="1" smtClean="0"/>
              <a:t>sample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912" y="503533"/>
            <a:ext cx="8972176" cy="585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62889" y="185251"/>
            <a:ext cx="64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ATAC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89" y="1706672"/>
            <a:ext cx="6389347" cy="3444656"/>
          </a:xfrm>
          <a:prstGeom prst="rect">
            <a:avLst/>
          </a:prstGeom>
        </p:spPr>
      </p:pic>
      <p:grpSp>
        <p:nvGrpSpPr>
          <p:cNvPr id="6" name="Grupo 5"/>
          <p:cNvGrpSpPr/>
          <p:nvPr/>
        </p:nvGrpSpPr>
        <p:grpSpPr>
          <a:xfrm>
            <a:off x="6629455" y="1639158"/>
            <a:ext cx="5261851" cy="3579684"/>
            <a:chOff x="4744016" y="2702120"/>
            <a:chExt cx="3485584" cy="2371274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4016" y="2702120"/>
              <a:ext cx="3485584" cy="2371274"/>
            </a:xfrm>
            <a:prstGeom prst="rect">
              <a:avLst/>
            </a:prstGeom>
          </p:spPr>
        </p:pic>
        <p:cxnSp>
          <p:nvCxnSpPr>
            <p:cNvPr id="8" name="Conector recto 7"/>
            <p:cNvCxnSpPr/>
            <p:nvPr/>
          </p:nvCxnSpPr>
          <p:spPr>
            <a:xfrm>
              <a:off x="5678482" y="2879159"/>
              <a:ext cx="0" cy="89418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/>
            <p:cNvCxnSpPr/>
            <p:nvPr/>
          </p:nvCxnSpPr>
          <p:spPr>
            <a:xfrm>
              <a:off x="6791002" y="2863919"/>
              <a:ext cx="0" cy="89418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/>
            <p:cNvCxnSpPr/>
            <p:nvPr/>
          </p:nvCxnSpPr>
          <p:spPr>
            <a:xfrm>
              <a:off x="7865422" y="2863919"/>
              <a:ext cx="0" cy="89418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/>
            <p:cNvCxnSpPr/>
            <p:nvPr/>
          </p:nvCxnSpPr>
          <p:spPr>
            <a:xfrm>
              <a:off x="5678482" y="4001944"/>
              <a:ext cx="0" cy="89418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/>
            <p:cNvCxnSpPr/>
            <p:nvPr/>
          </p:nvCxnSpPr>
          <p:spPr>
            <a:xfrm>
              <a:off x="6791002" y="4000875"/>
              <a:ext cx="0" cy="89418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730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12942" y="178496"/>
            <a:ext cx="367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 smtClean="0"/>
              <a:t>RE</a:t>
            </a:r>
            <a:endParaRPr lang="es-ES" i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653" y="1254623"/>
            <a:ext cx="4765472" cy="480797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178" y="1122971"/>
            <a:ext cx="6821988" cy="480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71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12942" y="178496"/>
            <a:ext cx="367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 smtClean="0"/>
              <a:t>RE</a:t>
            </a:r>
            <a:endParaRPr lang="es-ES" i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312" b="1"/>
          <a:stretch/>
        </p:blipFill>
        <p:spPr>
          <a:xfrm>
            <a:off x="47265" y="1180578"/>
            <a:ext cx="6048735" cy="42682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460" y="1215025"/>
            <a:ext cx="6027540" cy="4233796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7659666" y="178496"/>
            <a:ext cx="253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nCount</a:t>
            </a:r>
            <a:r>
              <a:rPr lang="es-ES" dirty="0" smtClean="0"/>
              <a:t> </a:t>
            </a:r>
            <a:r>
              <a:rPr lang="es-ES" dirty="0" err="1" smtClean="0"/>
              <a:t>range</a:t>
            </a:r>
            <a:r>
              <a:rPr lang="es-ES" dirty="0" smtClean="0"/>
              <a:t>: 0-100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324" y="6081571"/>
            <a:ext cx="3565351" cy="42739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59" y="6081571"/>
            <a:ext cx="3454444" cy="41633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801666" y="5787025"/>
            <a:ext cx="8674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/>
              <a:t>ALL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4313324" y="5760929"/>
            <a:ext cx="11793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 err="1" smtClean="0"/>
              <a:t>After</a:t>
            </a:r>
            <a:r>
              <a:rPr lang="es-ES" sz="1050" dirty="0" smtClean="0"/>
              <a:t> </a:t>
            </a:r>
            <a:r>
              <a:rPr lang="es-ES" sz="1050" dirty="0" err="1" smtClean="0"/>
              <a:t>filtering</a:t>
            </a:r>
            <a:endParaRPr lang="es-ES" sz="1050" dirty="0"/>
          </a:p>
        </p:txBody>
      </p:sp>
    </p:spTree>
    <p:extLst>
      <p:ext uri="{BB962C8B-B14F-4D97-AF65-F5344CB8AC3E}">
        <p14:creationId xmlns:p14="http://schemas.microsoft.com/office/powerpoint/2010/main" val="221387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99320" y="165907"/>
            <a:ext cx="382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 err="1" smtClean="0"/>
              <a:t>Fresh</a:t>
            </a:r>
            <a:r>
              <a:rPr lang="es-ES" b="1" i="1" dirty="0" smtClean="0"/>
              <a:t> </a:t>
            </a:r>
            <a:r>
              <a:rPr lang="es-ES" b="1" i="1" dirty="0" err="1" smtClean="0"/>
              <a:t>sample</a:t>
            </a:r>
            <a:endParaRPr lang="es-ES" b="1" i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546785"/>
            <a:ext cx="4778664" cy="74763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24" y="1716378"/>
            <a:ext cx="1650199" cy="95293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376" y="165907"/>
            <a:ext cx="7307623" cy="250340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689" y="3685040"/>
            <a:ext cx="3155468" cy="317296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6946" y="2928794"/>
            <a:ext cx="2617040" cy="380584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3037" y="2928794"/>
            <a:ext cx="2689994" cy="392920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3031" y="4020768"/>
            <a:ext cx="1471790" cy="125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65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12942" y="178496"/>
            <a:ext cx="367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 err="1" smtClean="0"/>
              <a:t>After</a:t>
            </a:r>
            <a:r>
              <a:rPr lang="es-ES" i="1" dirty="0" smtClean="0"/>
              <a:t> </a:t>
            </a:r>
            <a:r>
              <a:rPr lang="es-ES" i="1" dirty="0" err="1" smtClean="0"/>
              <a:t>filtering</a:t>
            </a:r>
            <a:endParaRPr lang="es-ES" i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16" y="1054078"/>
            <a:ext cx="4770907" cy="474984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778" y="1271392"/>
            <a:ext cx="6136142" cy="43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3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12942" y="178496"/>
            <a:ext cx="367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 err="1" smtClean="0"/>
              <a:t>After</a:t>
            </a:r>
            <a:r>
              <a:rPr lang="es-ES" i="1" dirty="0" smtClean="0"/>
              <a:t> </a:t>
            </a:r>
            <a:r>
              <a:rPr lang="es-ES" i="1" dirty="0" err="1" smtClean="0"/>
              <a:t>filtering</a:t>
            </a:r>
            <a:endParaRPr lang="es-ES" i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" b="757"/>
          <a:stretch/>
        </p:blipFill>
        <p:spPr>
          <a:xfrm>
            <a:off x="2204787" y="387193"/>
            <a:ext cx="2965331" cy="298543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662" y="547828"/>
            <a:ext cx="2709913" cy="269176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174" y="3732771"/>
            <a:ext cx="3010944" cy="303441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124" y="3766763"/>
            <a:ext cx="2780451" cy="279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2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12942" y="178496"/>
            <a:ext cx="367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 err="1" smtClean="0"/>
              <a:t>After</a:t>
            </a:r>
            <a:r>
              <a:rPr lang="es-ES" i="1" dirty="0" smtClean="0"/>
              <a:t> </a:t>
            </a:r>
            <a:r>
              <a:rPr lang="es-ES" i="1" dirty="0" err="1" smtClean="0"/>
              <a:t>filtering</a:t>
            </a:r>
            <a:endParaRPr lang="es-ES" i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61" y="1058450"/>
            <a:ext cx="9674138" cy="520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4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497910" y="629433"/>
            <a:ext cx="46816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Filtering</a:t>
            </a:r>
            <a:r>
              <a:rPr lang="es-ES" dirty="0" smtClean="0"/>
              <a:t> </a:t>
            </a:r>
            <a:r>
              <a:rPr lang="es-ES" dirty="0" err="1" smtClean="0"/>
              <a:t>criteria</a:t>
            </a:r>
            <a:r>
              <a:rPr lang="es-ES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Counts</a:t>
            </a: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Features</a:t>
            </a: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Mt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FRIP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Selection</a:t>
            </a:r>
            <a:r>
              <a:rPr lang="es-ES" dirty="0" smtClean="0"/>
              <a:t> </a:t>
            </a:r>
            <a:r>
              <a:rPr lang="es-ES" dirty="0" err="1" smtClean="0"/>
              <a:t>based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fresh</a:t>
            </a:r>
            <a:r>
              <a:rPr lang="es-ES" dirty="0" smtClean="0"/>
              <a:t> </a:t>
            </a:r>
            <a:r>
              <a:rPr lang="es-ES" dirty="0" err="1" smtClean="0"/>
              <a:t>sample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4756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38" y="719887"/>
            <a:ext cx="5322819" cy="2468044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0426" y="809"/>
            <a:ext cx="382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 smtClean="0"/>
              <a:t>MM_HR_295303</a:t>
            </a:r>
            <a:endParaRPr lang="es-ES" b="1" i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6096000" y="0"/>
            <a:ext cx="382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 smtClean="0"/>
              <a:t>MM_HR_9070520</a:t>
            </a:r>
            <a:endParaRPr lang="es-ES" b="1" i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719887"/>
            <a:ext cx="5320397" cy="246804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0" y="3429000"/>
            <a:ext cx="382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 smtClean="0"/>
              <a:t>MM_no_HR_937961</a:t>
            </a:r>
            <a:endParaRPr lang="es-ES" b="1" i="1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" y="4039401"/>
            <a:ext cx="5467878" cy="2554575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6248400" y="3429000"/>
            <a:ext cx="382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 smtClean="0"/>
              <a:t>Smouldering_937961</a:t>
            </a:r>
            <a:endParaRPr lang="es-ES" b="1" i="1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840459"/>
            <a:ext cx="5889251" cy="275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6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299257" y="99752"/>
            <a:ext cx="72819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 smtClean="0"/>
              <a:t>In </a:t>
            </a:r>
            <a:r>
              <a:rPr lang="es-ES" b="1" i="1" dirty="0" err="1" smtClean="0"/>
              <a:t>each</a:t>
            </a:r>
            <a:r>
              <a:rPr lang="es-ES" b="1" i="1" dirty="0" smtClean="0"/>
              <a:t> simple </a:t>
            </a:r>
            <a:r>
              <a:rPr lang="es-ES" b="1" i="1" dirty="0" err="1" smtClean="0"/>
              <a:t>independently</a:t>
            </a:r>
            <a:r>
              <a:rPr lang="es-ES" b="1" i="1" dirty="0" smtClean="0"/>
              <a:t>…</a:t>
            </a:r>
          </a:p>
          <a:p>
            <a:endParaRPr lang="es-ES" b="1" i="1" dirty="0"/>
          </a:p>
          <a:p>
            <a:r>
              <a:rPr lang="es-ES" b="1" i="1" dirty="0" smtClean="0"/>
              <a:t>Done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Clustering</a:t>
            </a:r>
            <a:r>
              <a:rPr lang="es-E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Cluster</a:t>
            </a:r>
            <a:r>
              <a:rPr lang="es-ES" dirty="0" smtClean="0"/>
              <a:t> </a:t>
            </a:r>
            <a:r>
              <a:rPr lang="es-ES" dirty="0" err="1" smtClean="0"/>
              <a:t>Markers</a:t>
            </a: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Most</a:t>
            </a:r>
            <a:r>
              <a:rPr lang="es-ES" dirty="0" smtClean="0"/>
              <a:t> variable genes</a:t>
            </a:r>
          </a:p>
          <a:p>
            <a:endParaRPr lang="es-ES" dirty="0"/>
          </a:p>
          <a:p>
            <a:r>
              <a:rPr lang="es-ES" b="1" i="1" dirty="0" err="1"/>
              <a:t>Want</a:t>
            </a:r>
            <a:r>
              <a:rPr lang="es-ES" b="1" i="1" dirty="0"/>
              <a:t> to </a:t>
            </a:r>
            <a:r>
              <a:rPr lang="es-ES" b="1" i="1" dirty="0" err="1" smtClean="0"/>
              <a:t>check</a:t>
            </a:r>
            <a:endParaRPr lang="es-ES" b="1" i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Signac</a:t>
            </a:r>
            <a:r>
              <a:rPr lang="es-ES" dirty="0" smtClean="0"/>
              <a:t> (</a:t>
            </a:r>
            <a:r>
              <a:rPr lang="es-ES" dirty="0" err="1" smtClean="0"/>
              <a:t>most</a:t>
            </a:r>
            <a:r>
              <a:rPr lang="es-ES" dirty="0" smtClean="0"/>
              <a:t> of </a:t>
            </a:r>
            <a:r>
              <a:rPr lang="es-ES" dirty="0" err="1" smtClean="0"/>
              <a:t>it</a:t>
            </a:r>
            <a:r>
              <a:rPr lang="es-ES" dirty="0" smtClean="0"/>
              <a:t> done, </a:t>
            </a:r>
            <a:r>
              <a:rPr lang="es-ES" dirty="0" err="1" smtClean="0"/>
              <a:t>but</a:t>
            </a:r>
            <a:r>
              <a:rPr lang="es-ES" dirty="0" smtClean="0"/>
              <a:t> </a:t>
            </a:r>
            <a:r>
              <a:rPr lang="es-ES" dirty="0" err="1" smtClean="0"/>
              <a:t>some</a:t>
            </a:r>
            <a:r>
              <a:rPr lang="es-ES" dirty="0" smtClean="0"/>
              <a:t> variables extra </a:t>
            </a:r>
            <a:r>
              <a:rPr lang="es-ES" dirty="0" err="1" smtClean="0"/>
              <a:t>that</a:t>
            </a:r>
            <a:r>
              <a:rPr lang="es-ES" dirty="0" smtClean="0"/>
              <a:t> </a:t>
            </a:r>
            <a:r>
              <a:rPr lang="es-ES" dirty="0" err="1" smtClean="0"/>
              <a:t>wantet</a:t>
            </a:r>
            <a:r>
              <a:rPr lang="es-ES" dirty="0" smtClean="0"/>
              <a:t> to </a:t>
            </a:r>
            <a:r>
              <a:rPr lang="es-ES" dirty="0" err="1" smtClean="0"/>
              <a:t>check</a:t>
            </a:r>
            <a:r>
              <a:rPr lang="es-ES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SoupX</a:t>
            </a:r>
            <a:r>
              <a:rPr lang="es-ES" dirty="0" smtClean="0"/>
              <a:t> (</a:t>
            </a:r>
            <a:r>
              <a:rPr lang="es-ES" dirty="0" err="1" smtClean="0"/>
              <a:t>ambientRNA</a:t>
            </a:r>
            <a:r>
              <a:rPr lang="es-ES" dirty="0" smtClean="0"/>
              <a:t>) </a:t>
            </a:r>
            <a:endParaRPr lang="es-ES" dirty="0"/>
          </a:p>
        </p:txBody>
      </p:sp>
      <p:sp>
        <p:nvSpPr>
          <p:cNvPr id="11" name="Cerrar llave 10"/>
          <p:cNvSpPr/>
          <p:nvPr/>
        </p:nvSpPr>
        <p:spPr>
          <a:xfrm>
            <a:off x="2909455" y="1197033"/>
            <a:ext cx="365760" cy="897774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/>
          <p:cNvSpPr txBox="1"/>
          <p:nvPr/>
        </p:nvSpPr>
        <p:spPr>
          <a:xfrm>
            <a:off x="3599411" y="1446417"/>
            <a:ext cx="2044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Expected</a:t>
            </a:r>
            <a:r>
              <a:rPr lang="es-ES" dirty="0" smtClean="0"/>
              <a:t>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723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0" y="0"/>
            <a:ext cx="5929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 err="1"/>
              <a:t>Integration</a:t>
            </a:r>
            <a:r>
              <a:rPr lang="es-ES" b="1" i="1" dirty="0"/>
              <a:t> </a:t>
            </a:r>
            <a:r>
              <a:rPr lang="es-ES" b="1" i="1" dirty="0" err="1"/>
              <a:t>fresh</a:t>
            </a:r>
            <a:r>
              <a:rPr lang="es-ES" b="1" i="1" dirty="0"/>
              <a:t> and MM_HR_295303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19" y="525774"/>
            <a:ext cx="2752853" cy="271618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312" y="467403"/>
            <a:ext cx="2964873" cy="2961597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6309360" y="184666"/>
            <a:ext cx="49377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 smtClean="0"/>
              <a:t>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Clustering</a:t>
            </a: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Cluster</a:t>
            </a:r>
            <a:r>
              <a:rPr lang="es-ES" dirty="0" smtClean="0"/>
              <a:t> </a:t>
            </a:r>
            <a:r>
              <a:rPr lang="es-ES" dirty="0" err="1" smtClean="0"/>
              <a:t>Markers</a:t>
            </a: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Variable genes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r>
              <a:rPr lang="es-ES" b="1" i="1" dirty="0" err="1" smtClean="0"/>
              <a:t>What</a:t>
            </a:r>
            <a:r>
              <a:rPr lang="es-ES" b="1" i="1" dirty="0" smtClean="0"/>
              <a:t> to </a:t>
            </a:r>
            <a:r>
              <a:rPr lang="es-ES" b="1" i="1" dirty="0" err="1" smtClean="0"/>
              <a:t>check</a:t>
            </a:r>
            <a:endParaRPr lang="es-ES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Integration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harmony</a:t>
            </a: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Integrate</a:t>
            </a:r>
            <a:r>
              <a:rPr lang="es-ES" dirty="0" smtClean="0"/>
              <a:t> </a:t>
            </a:r>
            <a:r>
              <a:rPr lang="es-ES" dirty="0" err="1" smtClean="0"/>
              <a:t>all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samples</a:t>
            </a:r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432262" y="3931920"/>
            <a:ext cx="7448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Validation</a:t>
            </a:r>
            <a:r>
              <a:rPr lang="es-ES" dirty="0" smtClean="0"/>
              <a:t>: </a:t>
            </a:r>
          </a:p>
          <a:p>
            <a:endParaRPr lang="es-ES" dirty="0"/>
          </a:p>
          <a:p>
            <a:r>
              <a:rPr lang="es-ES" dirty="0" smtClean="0"/>
              <a:t>Can </a:t>
            </a:r>
            <a:r>
              <a:rPr lang="es-ES" dirty="0" err="1" smtClean="0"/>
              <a:t>we</a:t>
            </a:r>
            <a:r>
              <a:rPr lang="es-ES" dirty="0" smtClean="0"/>
              <a:t> use </a:t>
            </a:r>
            <a:r>
              <a:rPr lang="es-ES" dirty="0" err="1" smtClean="0"/>
              <a:t>the</a:t>
            </a:r>
            <a:r>
              <a:rPr lang="es-ES" dirty="0" smtClean="0"/>
              <a:t> human </a:t>
            </a:r>
            <a:r>
              <a:rPr lang="es-ES" dirty="0" err="1" smtClean="0"/>
              <a:t>bulk</a:t>
            </a:r>
            <a:r>
              <a:rPr lang="es-ES" dirty="0" smtClean="0"/>
              <a:t> data as </a:t>
            </a:r>
            <a:r>
              <a:rPr lang="es-ES" dirty="0" err="1" smtClean="0"/>
              <a:t>validation</a:t>
            </a:r>
            <a:r>
              <a:rPr lang="es-ES" dirty="0" smtClean="0"/>
              <a:t>? (</a:t>
            </a:r>
            <a:r>
              <a:rPr lang="es-ES" dirty="0" err="1" smtClean="0"/>
              <a:t>RNAseq</a:t>
            </a:r>
            <a:r>
              <a:rPr lang="es-ES" dirty="0" smtClean="0"/>
              <a:t>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011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0" y="0"/>
            <a:ext cx="5929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 err="1"/>
              <a:t>Integration</a:t>
            </a:r>
            <a:r>
              <a:rPr lang="es-ES" b="1" i="1" dirty="0"/>
              <a:t> </a:t>
            </a:r>
            <a:r>
              <a:rPr lang="es-ES" b="1" i="1" dirty="0" err="1"/>
              <a:t>fresh</a:t>
            </a:r>
            <a:r>
              <a:rPr lang="es-ES" b="1" i="1" dirty="0"/>
              <a:t> and MM_HR_295303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07" y="681345"/>
            <a:ext cx="2752853" cy="271618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498283"/>
            <a:ext cx="2964873" cy="296159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934" y="3482970"/>
            <a:ext cx="2992052" cy="2982023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4056611" y="6550429"/>
            <a:ext cx="416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Using</a:t>
            </a:r>
            <a:r>
              <a:rPr lang="es-ES" dirty="0" smtClean="0"/>
              <a:t> </a:t>
            </a:r>
            <a:r>
              <a:rPr lang="es-ES" dirty="0" err="1" smtClean="0"/>
              <a:t>Harmony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1267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0" y="0"/>
            <a:ext cx="5929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 err="1"/>
              <a:t>Integration</a:t>
            </a:r>
            <a:r>
              <a:rPr lang="es-ES" b="1" i="1" dirty="0"/>
              <a:t> </a:t>
            </a:r>
            <a:r>
              <a:rPr lang="es-ES" b="1" i="1" dirty="0" err="1" smtClean="0"/>
              <a:t>all</a:t>
            </a:r>
            <a:endParaRPr lang="es-ES" b="1" i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77" y="434773"/>
            <a:ext cx="2881383" cy="29007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457" y="471942"/>
            <a:ext cx="2818543" cy="2821688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965173" y="102610"/>
            <a:ext cx="111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Harmony</a:t>
            </a: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775523"/>
            <a:ext cx="2920884" cy="295362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1401" y="3293630"/>
            <a:ext cx="6269566" cy="364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8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0" y="0"/>
            <a:ext cx="5929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 err="1"/>
              <a:t>Integration</a:t>
            </a:r>
            <a:r>
              <a:rPr lang="es-ES" b="1" i="1" dirty="0"/>
              <a:t> </a:t>
            </a:r>
            <a:r>
              <a:rPr lang="es-ES" b="1" i="1" dirty="0" err="1" smtClean="0"/>
              <a:t>all</a:t>
            </a:r>
            <a:endParaRPr lang="es-ES" b="1" i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82" y="917575"/>
            <a:ext cx="5225010" cy="527155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354" y="917575"/>
            <a:ext cx="5217464" cy="5205959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7847215" y="241069"/>
            <a:ext cx="2227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Cutoff</a:t>
            </a:r>
            <a:r>
              <a:rPr lang="es-ES" dirty="0" smtClean="0"/>
              <a:t>: 100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5345084" y="48090"/>
            <a:ext cx="345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Igs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dirty="0" smtClean="0"/>
              <a:t> SARA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2025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99320" y="165907"/>
            <a:ext cx="382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 smtClean="0"/>
              <a:t>MM_no_HR_937961</a:t>
            </a:r>
            <a:endParaRPr lang="es-ES" b="1" i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864"/>
          <a:stretch/>
        </p:blipFill>
        <p:spPr>
          <a:xfrm>
            <a:off x="4770967" y="-13507"/>
            <a:ext cx="7357288" cy="344250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95" y="3684516"/>
            <a:ext cx="3817164" cy="2999703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6708532" y="3757769"/>
            <a:ext cx="3978520" cy="3038588"/>
            <a:chOff x="6541478" y="3696223"/>
            <a:chExt cx="3978520" cy="3038588"/>
          </a:xfrm>
        </p:grpSpPr>
        <p:grpSp>
          <p:nvGrpSpPr>
            <p:cNvPr id="9" name="Grupo 8"/>
            <p:cNvGrpSpPr/>
            <p:nvPr/>
          </p:nvGrpSpPr>
          <p:grpSpPr>
            <a:xfrm>
              <a:off x="6541478" y="3696223"/>
              <a:ext cx="3978520" cy="3038588"/>
              <a:chOff x="4079631" y="3784146"/>
              <a:chExt cx="3978520" cy="3038588"/>
            </a:xfrm>
          </p:grpSpPr>
          <p:pic>
            <p:nvPicPr>
              <p:cNvPr id="7" name="Imagen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79631" y="3784146"/>
                <a:ext cx="2123341" cy="2983362"/>
              </a:xfrm>
              <a:prstGeom prst="rect">
                <a:avLst/>
              </a:prstGeom>
            </p:spPr>
          </p:pic>
          <p:pic>
            <p:nvPicPr>
              <p:cNvPr id="8" name="Imagen 7"/>
              <p:cNvPicPr>
                <a:picLocks noChangeAspect="1"/>
              </p:cNvPicPr>
              <p:nvPr/>
            </p:nvPicPr>
            <p:blipFill rotWithShape="1">
              <a:blip r:embed="rId5"/>
              <a:srcRect l="648"/>
              <a:stretch/>
            </p:blipFill>
            <p:spPr>
              <a:xfrm>
                <a:off x="5961438" y="3784146"/>
                <a:ext cx="2096713" cy="3038588"/>
              </a:xfrm>
              <a:prstGeom prst="rect">
                <a:avLst/>
              </a:prstGeom>
            </p:spPr>
          </p:pic>
        </p:grpSp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99173" y="3696223"/>
              <a:ext cx="806380" cy="698451"/>
            </a:xfrm>
            <a:prstGeom prst="rect">
              <a:avLst/>
            </a:prstGeom>
          </p:spPr>
        </p:pic>
      </p:grpSp>
      <p:sp>
        <p:nvSpPr>
          <p:cNvPr id="12" name="CuadroTexto 11"/>
          <p:cNvSpPr txBox="1"/>
          <p:nvPr/>
        </p:nvSpPr>
        <p:spPr>
          <a:xfrm>
            <a:off x="7090402" y="3429000"/>
            <a:ext cx="1108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Mt %</a:t>
            </a:r>
            <a:endParaRPr lang="es-ES" dirty="0"/>
          </a:p>
        </p:txBody>
      </p:sp>
      <p:grpSp>
        <p:nvGrpSpPr>
          <p:cNvPr id="16" name="Grupo 15"/>
          <p:cNvGrpSpPr/>
          <p:nvPr/>
        </p:nvGrpSpPr>
        <p:grpSpPr>
          <a:xfrm>
            <a:off x="166403" y="483596"/>
            <a:ext cx="4546152" cy="1854872"/>
            <a:chOff x="268003" y="847663"/>
            <a:chExt cx="4546152" cy="1854872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8003" y="847663"/>
              <a:ext cx="4546152" cy="860083"/>
            </a:xfrm>
            <a:prstGeom prst="rect">
              <a:avLst/>
            </a:prstGeom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97977" y="1825307"/>
              <a:ext cx="1940535" cy="8772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552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0" y="0"/>
            <a:ext cx="5929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 err="1"/>
              <a:t>Integration</a:t>
            </a:r>
            <a:r>
              <a:rPr lang="es-ES" b="1" i="1" dirty="0"/>
              <a:t> </a:t>
            </a:r>
            <a:r>
              <a:rPr lang="es-ES" b="1" i="1" dirty="0" err="1" smtClean="0"/>
              <a:t>all</a:t>
            </a:r>
            <a:endParaRPr lang="es-ES" b="1" i="1" dirty="0"/>
          </a:p>
        </p:txBody>
      </p:sp>
      <p:sp>
        <p:nvSpPr>
          <p:cNvPr id="9" name="CuadroTexto 8"/>
          <p:cNvSpPr txBox="1"/>
          <p:nvPr/>
        </p:nvSpPr>
        <p:spPr>
          <a:xfrm>
            <a:off x="7847215" y="241069"/>
            <a:ext cx="2227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Cutoff</a:t>
            </a:r>
            <a:r>
              <a:rPr lang="es-ES" dirty="0" smtClean="0"/>
              <a:t>: 100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5286895" y="0"/>
            <a:ext cx="345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Plasma </a:t>
            </a:r>
            <a:r>
              <a:rPr lang="es-ES" dirty="0" err="1" smtClean="0"/>
              <a:t>markers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75" y="822961"/>
            <a:ext cx="5527670" cy="551549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265" y="822961"/>
            <a:ext cx="5515494" cy="551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6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0" y="0"/>
            <a:ext cx="5929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 err="1"/>
              <a:t>Integration</a:t>
            </a:r>
            <a:r>
              <a:rPr lang="es-ES" b="1" i="1" dirty="0"/>
              <a:t> </a:t>
            </a:r>
            <a:r>
              <a:rPr lang="es-ES" b="1" i="1" dirty="0" err="1" smtClean="0"/>
              <a:t>all</a:t>
            </a:r>
            <a:endParaRPr lang="es-ES" b="1" i="1" dirty="0"/>
          </a:p>
        </p:txBody>
      </p:sp>
      <p:sp>
        <p:nvSpPr>
          <p:cNvPr id="3" name="CuadroTexto 2"/>
          <p:cNvSpPr txBox="1"/>
          <p:nvPr/>
        </p:nvSpPr>
        <p:spPr>
          <a:xfrm>
            <a:off x="257695" y="565265"/>
            <a:ext cx="84207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Cluster</a:t>
            </a:r>
            <a:r>
              <a:rPr lang="es-ES" dirty="0" smtClean="0"/>
              <a:t> </a:t>
            </a:r>
            <a:r>
              <a:rPr lang="es-ES" dirty="0" err="1" smtClean="0"/>
              <a:t>Markers</a:t>
            </a:r>
            <a:r>
              <a:rPr lang="es-ES" dirty="0" smtClean="0"/>
              <a:t>:</a:t>
            </a:r>
          </a:p>
          <a:p>
            <a:endParaRPr lang="es-ES" dirty="0"/>
          </a:p>
          <a:p>
            <a:r>
              <a:rPr lang="es-ES" dirty="0" smtClean="0"/>
              <a:t>DEA: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Fresh</a:t>
            </a:r>
            <a:r>
              <a:rPr lang="es-ES" dirty="0" smtClean="0"/>
              <a:t> vs </a:t>
            </a:r>
            <a:r>
              <a:rPr lang="es-ES" dirty="0" err="1" smtClean="0"/>
              <a:t>frozen</a:t>
            </a:r>
            <a:r>
              <a:rPr lang="es-ES" dirty="0" smtClean="0"/>
              <a:t> (</a:t>
            </a:r>
            <a:r>
              <a:rPr lang="es-ES" dirty="0" err="1" smtClean="0"/>
              <a:t>but</a:t>
            </a:r>
            <a:r>
              <a:rPr lang="es-ES" dirty="0" smtClean="0"/>
              <a:t> </a:t>
            </a:r>
            <a:r>
              <a:rPr lang="es-ES" dirty="0" err="1" smtClean="0"/>
              <a:t>all</a:t>
            </a:r>
            <a:r>
              <a:rPr lang="es-ES" dirty="0" smtClean="0"/>
              <a:t> of </a:t>
            </a:r>
            <a:r>
              <a:rPr lang="es-ES" dirty="0" err="1" smtClean="0"/>
              <a:t>them</a:t>
            </a:r>
            <a:r>
              <a:rPr lang="es-ES" dirty="0" smtClean="0"/>
              <a:t> are MM)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Fresh</a:t>
            </a:r>
            <a:r>
              <a:rPr lang="es-ES" dirty="0" smtClean="0"/>
              <a:t> vs </a:t>
            </a:r>
            <a:r>
              <a:rPr lang="es-ES" dirty="0" err="1" smtClean="0"/>
              <a:t>each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frozen</a:t>
            </a:r>
            <a:r>
              <a:rPr lang="es-ES" dirty="0" smtClean="0"/>
              <a:t> (</a:t>
            </a:r>
            <a:r>
              <a:rPr lang="es-ES" dirty="0" err="1" smtClean="0"/>
              <a:t>why</a:t>
            </a:r>
            <a:r>
              <a:rPr lang="es-ES" dirty="0" smtClean="0"/>
              <a:t> </a:t>
            </a:r>
            <a:r>
              <a:rPr lang="es-ES" dirty="0" err="1" smtClean="0"/>
              <a:t>one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good</a:t>
            </a:r>
            <a:r>
              <a:rPr lang="es-ES" dirty="0" smtClean="0"/>
              <a:t> </a:t>
            </a:r>
            <a:r>
              <a:rPr lang="es-ES" dirty="0" err="1" smtClean="0"/>
              <a:t>quality</a:t>
            </a:r>
            <a:r>
              <a:rPr lang="es-ES" dirty="0" smtClean="0"/>
              <a:t>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Frozen</a:t>
            </a:r>
            <a:r>
              <a:rPr lang="es-ES" dirty="0" smtClean="0"/>
              <a:t> </a:t>
            </a:r>
            <a:r>
              <a:rPr lang="es-ES" dirty="0" err="1" smtClean="0"/>
              <a:t>good</a:t>
            </a:r>
            <a:r>
              <a:rPr lang="es-ES" dirty="0" smtClean="0"/>
              <a:t> </a:t>
            </a:r>
            <a:r>
              <a:rPr lang="es-ES" dirty="0" err="1" smtClean="0"/>
              <a:t>quality</a:t>
            </a:r>
            <a:r>
              <a:rPr lang="es-ES" dirty="0" smtClean="0"/>
              <a:t> vs </a:t>
            </a:r>
            <a:r>
              <a:rPr lang="es-ES" dirty="0" err="1" smtClean="0"/>
              <a:t>rest</a:t>
            </a:r>
            <a:r>
              <a:rPr lang="es-ES" dirty="0" smtClean="0"/>
              <a:t> of </a:t>
            </a:r>
            <a:r>
              <a:rPr lang="es-ES" dirty="0" err="1" smtClean="0"/>
              <a:t>frozen</a:t>
            </a:r>
            <a:r>
              <a:rPr lang="es-ES" dirty="0" smtClean="0"/>
              <a:t> (</a:t>
            </a:r>
            <a:r>
              <a:rPr lang="es-ES" dirty="0" err="1" smtClean="0"/>
              <a:t>which</a:t>
            </a:r>
            <a:r>
              <a:rPr lang="es-ES" dirty="0" smtClean="0"/>
              <a:t> are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difference</a:t>
            </a:r>
            <a:r>
              <a:rPr lang="es-ES" dirty="0" smtClean="0"/>
              <a:t>?)</a:t>
            </a:r>
          </a:p>
          <a:p>
            <a:endParaRPr lang="es-ES" dirty="0"/>
          </a:p>
          <a:p>
            <a:endParaRPr lang="es-ES" dirty="0" smtClean="0"/>
          </a:p>
          <a:p>
            <a:r>
              <a:rPr lang="es-ES" dirty="0" err="1" smtClean="0"/>
              <a:t>Pathway</a:t>
            </a:r>
            <a:r>
              <a:rPr lang="es-ES" dirty="0" smtClean="0"/>
              <a:t> </a:t>
            </a:r>
            <a:r>
              <a:rPr lang="es-ES" dirty="0" err="1" smtClean="0"/>
              <a:t>analysis</a:t>
            </a:r>
            <a:endParaRPr lang="es-ES" dirty="0" smtClean="0"/>
          </a:p>
          <a:p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295" y="2580655"/>
            <a:ext cx="5518899" cy="408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8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0" y="0"/>
            <a:ext cx="5929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 err="1"/>
              <a:t>Integration</a:t>
            </a:r>
            <a:r>
              <a:rPr lang="es-ES" b="1" i="1" dirty="0"/>
              <a:t> </a:t>
            </a:r>
            <a:r>
              <a:rPr lang="es-ES" b="1" i="1" dirty="0" err="1" smtClean="0"/>
              <a:t>all</a:t>
            </a:r>
            <a:endParaRPr lang="es-ES" b="1" i="1" dirty="0"/>
          </a:p>
        </p:txBody>
      </p:sp>
      <p:sp>
        <p:nvSpPr>
          <p:cNvPr id="4" name="CuadroTexto 3"/>
          <p:cNvSpPr txBox="1"/>
          <p:nvPr/>
        </p:nvSpPr>
        <p:spPr>
          <a:xfrm>
            <a:off x="166255" y="615142"/>
            <a:ext cx="447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SoupX</a:t>
            </a:r>
            <a:r>
              <a:rPr lang="es-ES" dirty="0" smtClean="0"/>
              <a:t> 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90" y="1067579"/>
            <a:ext cx="8146933" cy="229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2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0" y="0"/>
            <a:ext cx="5929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 smtClean="0"/>
              <a:t>ATAC </a:t>
            </a:r>
            <a:r>
              <a:rPr lang="es-ES" b="1" i="1" dirty="0" err="1" smtClean="0"/>
              <a:t>quality</a:t>
            </a:r>
            <a:r>
              <a:rPr lang="es-ES" b="1" i="1" dirty="0" smtClean="0"/>
              <a:t> </a:t>
            </a:r>
            <a:r>
              <a:rPr lang="es-ES" b="1" i="1" dirty="0" err="1" smtClean="0"/>
              <a:t>with</a:t>
            </a:r>
            <a:r>
              <a:rPr lang="es-ES" b="1" i="1" dirty="0" smtClean="0"/>
              <a:t> </a:t>
            </a:r>
            <a:r>
              <a:rPr lang="es-ES" b="1" i="1" dirty="0" err="1" smtClean="0"/>
              <a:t>Signac</a:t>
            </a:r>
            <a:endParaRPr lang="es-ES" b="1" i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503" y="483106"/>
            <a:ext cx="2938737" cy="291613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632" y="156430"/>
            <a:ext cx="3239193" cy="324280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503" y="3513012"/>
            <a:ext cx="3232178" cy="322860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8632" y="3460424"/>
            <a:ext cx="3322321" cy="331865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-1" y="990024"/>
            <a:ext cx="382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 smtClean="0"/>
              <a:t>MM_HR_295303</a:t>
            </a:r>
            <a:endParaRPr lang="es-ES" b="1" i="1" dirty="0"/>
          </a:p>
        </p:txBody>
      </p:sp>
      <p:sp>
        <p:nvSpPr>
          <p:cNvPr id="10" name="CuadroTexto 9"/>
          <p:cNvSpPr txBox="1"/>
          <p:nvPr/>
        </p:nvSpPr>
        <p:spPr>
          <a:xfrm>
            <a:off x="6096000" y="0"/>
            <a:ext cx="382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 smtClean="0"/>
              <a:t>MM_HR_9070520</a:t>
            </a:r>
            <a:endParaRPr lang="es-ES" b="1" i="1" dirty="0"/>
          </a:p>
        </p:txBody>
      </p:sp>
      <p:sp>
        <p:nvSpPr>
          <p:cNvPr id="11" name="CuadroTexto 10"/>
          <p:cNvSpPr txBox="1"/>
          <p:nvPr/>
        </p:nvSpPr>
        <p:spPr>
          <a:xfrm>
            <a:off x="0" y="3429000"/>
            <a:ext cx="382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 smtClean="0"/>
              <a:t>MM_no_HR_937961</a:t>
            </a:r>
            <a:endParaRPr lang="es-ES" b="1" i="1" dirty="0"/>
          </a:p>
        </p:txBody>
      </p:sp>
      <p:sp>
        <p:nvSpPr>
          <p:cNvPr id="12" name="CuadroTexto 11"/>
          <p:cNvSpPr txBox="1"/>
          <p:nvPr/>
        </p:nvSpPr>
        <p:spPr>
          <a:xfrm>
            <a:off x="6248400" y="3429000"/>
            <a:ext cx="382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 smtClean="0"/>
              <a:t>Smouldering_937961</a:t>
            </a:r>
            <a:endParaRPr lang="es-ES" b="1" i="1" dirty="0"/>
          </a:p>
        </p:txBody>
      </p:sp>
    </p:spTree>
    <p:extLst>
      <p:ext uri="{BB962C8B-B14F-4D97-AF65-F5344CB8AC3E}">
        <p14:creationId xmlns:p14="http://schemas.microsoft.com/office/powerpoint/2010/main" val="381331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0426" y="809"/>
            <a:ext cx="382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 smtClean="0"/>
              <a:t>MM_HR_9070520</a:t>
            </a:r>
            <a:endParaRPr lang="es-ES" b="1" i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030" y="148549"/>
            <a:ext cx="6946970" cy="321196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t="1104"/>
          <a:stretch/>
        </p:blipFill>
        <p:spPr>
          <a:xfrm>
            <a:off x="673100" y="3352800"/>
            <a:ext cx="4093509" cy="341520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0781" y="3486189"/>
            <a:ext cx="2275400" cy="332101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6306" y="3486189"/>
            <a:ext cx="2292180" cy="328181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7761034" y="3234829"/>
            <a:ext cx="1108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Mt %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6680" y="3486189"/>
            <a:ext cx="878341" cy="77490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7" y="630539"/>
            <a:ext cx="5237136" cy="92784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240" y="1650630"/>
            <a:ext cx="2356627" cy="94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3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0426" y="809"/>
            <a:ext cx="382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 smtClean="0"/>
              <a:t>MM_HR_295303</a:t>
            </a:r>
            <a:endParaRPr lang="es-ES" b="1" i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7761034" y="3234829"/>
            <a:ext cx="1108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Mt %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335" y="117884"/>
            <a:ext cx="6798907" cy="316294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64" y="3549681"/>
            <a:ext cx="3835144" cy="322653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3604161"/>
            <a:ext cx="2198434" cy="317205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1034" y="3614156"/>
            <a:ext cx="2177335" cy="316205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9402" y="3806053"/>
            <a:ext cx="1190259" cy="94472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692" y="552061"/>
            <a:ext cx="4677189" cy="87457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774" y="1699358"/>
            <a:ext cx="1942855" cy="84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6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0426" y="809"/>
            <a:ext cx="382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 smtClean="0"/>
              <a:t>Smouldering_937961</a:t>
            </a:r>
            <a:endParaRPr lang="es-ES" b="1" i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7761034" y="3234829"/>
            <a:ext cx="1108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Mt %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299" y="44052"/>
            <a:ext cx="7033271" cy="326800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69" y="3419495"/>
            <a:ext cx="4076701" cy="338541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9685" y="3604161"/>
            <a:ext cx="2183451" cy="313530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1163" y="3604161"/>
            <a:ext cx="2146973" cy="309020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1549" y="3604161"/>
            <a:ext cx="1020118" cy="85174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719947"/>
            <a:ext cx="4448906" cy="69976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2399" y="1680633"/>
            <a:ext cx="1707525" cy="89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35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22" y="1170106"/>
            <a:ext cx="4250829" cy="426824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223" y="1063321"/>
            <a:ext cx="6425526" cy="4375027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9134375" y="32084"/>
            <a:ext cx="4042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percentage</a:t>
            </a:r>
            <a:r>
              <a:rPr lang="es-ES" dirty="0" smtClean="0"/>
              <a:t>=</a:t>
            </a:r>
            <a:r>
              <a:rPr lang="es-ES" dirty="0" err="1" smtClean="0"/>
              <a:t>nFeature</a:t>
            </a:r>
            <a:r>
              <a:rPr lang="es-ES" dirty="0" smtClean="0"/>
              <a:t>/</a:t>
            </a:r>
            <a:r>
              <a:rPr lang="es-ES" dirty="0" err="1" smtClean="0"/>
              <a:t>nCounts</a:t>
            </a:r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8402683" y="5982789"/>
            <a:ext cx="3789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Cells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low</a:t>
            </a:r>
            <a:r>
              <a:rPr lang="es-ES" dirty="0" smtClean="0"/>
              <a:t> </a:t>
            </a:r>
            <a:r>
              <a:rPr lang="es-ES" dirty="0" err="1" smtClean="0"/>
              <a:t>counts</a:t>
            </a:r>
            <a:r>
              <a:rPr lang="es-ES" dirty="0" smtClean="0"/>
              <a:t> </a:t>
            </a:r>
            <a:r>
              <a:rPr lang="es-ES" dirty="0" err="1" smtClean="0"/>
              <a:t>but</a:t>
            </a:r>
            <a:r>
              <a:rPr lang="es-ES" dirty="0" smtClean="0"/>
              <a:t> </a:t>
            </a:r>
            <a:r>
              <a:rPr lang="es-ES" dirty="0" err="1" smtClean="0"/>
              <a:t>high</a:t>
            </a:r>
            <a:r>
              <a:rPr lang="es-ES" dirty="0" smtClean="0"/>
              <a:t> </a:t>
            </a:r>
            <a:r>
              <a:rPr lang="es-ES" dirty="0" err="1" smtClean="0"/>
              <a:t>number</a:t>
            </a:r>
            <a:r>
              <a:rPr lang="es-ES" dirty="0" smtClean="0"/>
              <a:t> of genes</a:t>
            </a:r>
            <a:endParaRPr lang="es-ES" dirty="0"/>
          </a:p>
        </p:txBody>
      </p:sp>
      <p:cxnSp>
        <p:nvCxnSpPr>
          <p:cNvPr id="9" name="Conector recto 8"/>
          <p:cNvCxnSpPr/>
          <p:nvPr/>
        </p:nvCxnSpPr>
        <p:spPr>
          <a:xfrm>
            <a:off x="2638697" y="901337"/>
            <a:ext cx="0" cy="4330337"/>
          </a:xfrm>
          <a:prstGeom prst="line">
            <a:avLst/>
          </a:prstGeom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5937069" y="1094012"/>
            <a:ext cx="5442" cy="4087585"/>
          </a:xfrm>
          <a:prstGeom prst="line">
            <a:avLst/>
          </a:prstGeom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7967255" y="1063321"/>
            <a:ext cx="5442" cy="4087585"/>
          </a:xfrm>
          <a:prstGeom prst="line">
            <a:avLst/>
          </a:prstGeom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10009415" y="1022712"/>
            <a:ext cx="0" cy="2084401"/>
          </a:xfrm>
          <a:prstGeom prst="line">
            <a:avLst/>
          </a:prstGeom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124097" y="78377"/>
            <a:ext cx="331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 err="1" smtClean="0"/>
              <a:t>Multiom</a:t>
            </a:r>
            <a:endParaRPr lang="es-ES" i="1" dirty="0"/>
          </a:p>
        </p:txBody>
      </p:sp>
    </p:spTree>
    <p:extLst>
      <p:ext uri="{BB962C8B-B14F-4D97-AF65-F5344CB8AC3E}">
        <p14:creationId xmlns:p14="http://schemas.microsoft.com/office/powerpoint/2010/main" val="264977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9134375" y="32084"/>
            <a:ext cx="4042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percentage</a:t>
            </a:r>
            <a:r>
              <a:rPr lang="es-ES" dirty="0" smtClean="0"/>
              <a:t>=</a:t>
            </a:r>
            <a:r>
              <a:rPr lang="es-ES" dirty="0" err="1" smtClean="0"/>
              <a:t>nFeature</a:t>
            </a:r>
            <a:r>
              <a:rPr lang="es-ES" dirty="0" smtClean="0"/>
              <a:t>/</a:t>
            </a:r>
            <a:r>
              <a:rPr lang="es-ES" dirty="0" err="1" smtClean="0"/>
              <a:t>nCounts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124097" y="78377"/>
            <a:ext cx="331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 err="1" smtClean="0"/>
              <a:t>Including</a:t>
            </a:r>
            <a:r>
              <a:rPr lang="es-ES" i="1" dirty="0" smtClean="0"/>
              <a:t> single RNA</a:t>
            </a:r>
            <a:endParaRPr lang="es-ES" i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96" y="1001504"/>
            <a:ext cx="4449696" cy="449469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b="873"/>
          <a:stretch/>
        </p:blipFill>
        <p:spPr>
          <a:xfrm>
            <a:off x="5500763" y="1351116"/>
            <a:ext cx="6270367" cy="4267514"/>
          </a:xfrm>
          <a:prstGeom prst="rect">
            <a:avLst/>
          </a:prstGeom>
        </p:spPr>
      </p:pic>
      <p:cxnSp>
        <p:nvCxnSpPr>
          <p:cNvPr id="11" name="Conector recto 10"/>
          <p:cNvCxnSpPr/>
          <p:nvPr/>
        </p:nvCxnSpPr>
        <p:spPr>
          <a:xfrm flipV="1">
            <a:off x="6333565" y="1573306"/>
            <a:ext cx="0" cy="3731559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8305800" y="1573306"/>
            <a:ext cx="0" cy="3731559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 flipV="1">
            <a:off x="10284759" y="1573306"/>
            <a:ext cx="0" cy="3731559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60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9134375" y="32084"/>
            <a:ext cx="4042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percentage</a:t>
            </a:r>
            <a:r>
              <a:rPr lang="es-ES" dirty="0" smtClean="0"/>
              <a:t>=</a:t>
            </a:r>
            <a:r>
              <a:rPr lang="es-ES" dirty="0" err="1" smtClean="0"/>
              <a:t>nFeature</a:t>
            </a:r>
            <a:r>
              <a:rPr lang="es-ES" dirty="0" smtClean="0"/>
              <a:t>/</a:t>
            </a:r>
            <a:r>
              <a:rPr lang="es-ES" dirty="0" err="1" smtClean="0"/>
              <a:t>nCounts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165" y="1409634"/>
            <a:ext cx="6034695" cy="41892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28" y="1436712"/>
            <a:ext cx="5386159" cy="416214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24097" y="78377"/>
            <a:ext cx="331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 err="1" smtClean="0"/>
              <a:t>Multiom</a:t>
            </a:r>
            <a:endParaRPr lang="es-ES" i="1" dirty="0"/>
          </a:p>
        </p:txBody>
      </p:sp>
    </p:spTree>
    <p:extLst>
      <p:ext uri="{BB962C8B-B14F-4D97-AF65-F5344CB8AC3E}">
        <p14:creationId xmlns:p14="http://schemas.microsoft.com/office/powerpoint/2010/main" val="386842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12878</TotalTime>
  <Words>239</Words>
  <Application>Microsoft Office PowerPoint</Application>
  <PresentationFormat>Panorámica</PresentationFormat>
  <Paragraphs>97</Paragraphs>
  <Slides>33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plantillaW10</dc:creator>
  <cp:lastModifiedBy>plantillaW10</cp:lastModifiedBy>
  <cp:revision>42</cp:revision>
  <dcterms:created xsi:type="dcterms:W3CDTF">2021-11-24T12:43:18Z</dcterms:created>
  <dcterms:modified xsi:type="dcterms:W3CDTF">2022-01-26T13:58:42Z</dcterms:modified>
</cp:coreProperties>
</file>